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8" r:id="rId6"/>
    <p:sldId id="279" r:id="rId7"/>
    <p:sldId id="265" r:id="rId8"/>
    <p:sldId id="266" r:id="rId9"/>
    <p:sldId id="280" r:id="rId10"/>
    <p:sldId id="281" r:id="rId11"/>
    <p:sldId id="267" r:id="rId12"/>
    <p:sldId id="282" r:id="rId13"/>
    <p:sldId id="283" r:id="rId14"/>
    <p:sldId id="284" r:id="rId15"/>
    <p:sldId id="285" r:id="rId16"/>
    <p:sldId id="286" r:id="rId17"/>
    <p:sldId id="28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6491" autoAdjust="0"/>
  </p:normalViewPr>
  <p:slideViewPr>
    <p:cSldViewPr snapToGrid="0">
      <p:cViewPr varScale="1">
        <p:scale>
          <a:sx n="95" d="100"/>
          <a:sy n="95" d="100"/>
        </p:scale>
        <p:origin x="1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8048" y="36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35E9F-9589-1F4A-81C2-B9BA9C44503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9714E1-A40E-1046-BF79-CA448532785B}">
      <dgm:prSet/>
      <dgm:spPr/>
      <dgm:t>
        <a:bodyPr/>
        <a:lstStyle/>
        <a:p>
          <a:r>
            <a:rPr lang="en-US" dirty="0"/>
            <a:t>Can we compare the difference in a more formal way?</a:t>
          </a:r>
          <a:endParaRPr lang="en-AU" dirty="0"/>
        </a:p>
      </dgm:t>
    </dgm:pt>
    <dgm:pt modelId="{F3861997-3776-FE4B-A8DA-FEEE38D0B4E3}" type="parTrans" cxnId="{70831321-7505-DA4B-BC1D-2CC1E43BBE0D}">
      <dgm:prSet/>
      <dgm:spPr/>
      <dgm:t>
        <a:bodyPr/>
        <a:lstStyle/>
        <a:p>
          <a:endParaRPr lang="en-GB"/>
        </a:p>
      </dgm:t>
    </dgm:pt>
    <dgm:pt modelId="{923AC287-2B80-3449-84DD-CC7B61C2FF5B}" type="sibTrans" cxnId="{70831321-7505-DA4B-BC1D-2CC1E43BBE0D}">
      <dgm:prSet/>
      <dgm:spPr/>
      <dgm:t>
        <a:bodyPr/>
        <a:lstStyle/>
        <a:p>
          <a:endParaRPr lang="en-GB"/>
        </a:p>
      </dgm:t>
    </dgm:pt>
    <dgm:pt modelId="{CE063CD5-2141-3543-95D3-B84103A5DED7}">
      <dgm:prSet/>
      <dgm:spPr/>
      <dgm:t>
        <a:bodyPr/>
        <a:lstStyle/>
        <a:p>
          <a:r>
            <a:rPr lang="en-US" dirty="0"/>
            <a:t>Can we perform pairwise comparisons? (covered in next lecture) </a:t>
          </a:r>
          <a:endParaRPr lang="en-AU" dirty="0"/>
        </a:p>
      </dgm:t>
    </dgm:pt>
    <dgm:pt modelId="{3B5D7699-EC9D-C04B-B81A-F908E580074E}" type="parTrans" cxnId="{1FF267DA-8CAE-0C47-8FC5-27646BC4D776}">
      <dgm:prSet/>
      <dgm:spPr/>
      <dgm:t>
        <a:bodyPr/>
        <a:lstStyle/>
        <a:p>
          <a:endParaRPr lang="en-GB"/>
        </a:p>
      </dgm:t>
    </dgm:pt>
    <dgm:pt modelId="{FB44E81D-14EE-9245-BEE2-5B80A192E811}" type="sibTrans" cxnId="{1FF267DA-8CAE-0C47-8FC5-27646BC4D776}">
      <dgm:prSet/>
      <dgm:spPr/>
      <dgm:t>
        <a:bodyPr/>
        <a:lstStyle/>
        <a:p>
          <a:endParaRPr lang="en-GB"/>
        </a:p>
      </dgm:t>
    </dgm:pt>
    <dgm:pt modelId="{71859EA8-4B74-2043-8D94-D7604D45E8C3}">
      <dgm:prSet/>
      <dgm:spPr/>
      <dgm:t>
        <a:bodyPr/>
        <a:lstStyle/>
        <a:p>
          <a:r>
            <a:rPr lang="en-AU" dirty="0"/>
            <a:t>Can we look at the variation within one group as well?</a:t>
          </a:r>
        </a:p>
      </dgm:t>
    </dgm:pt>
    <dgm:pt modelId="{4BC42B54-3568-7F4E-BD3C-A2D5916BE7FC}" type="parTrans" cxnId="{1D8BC17A-1725-C248-A035-AA309A77BF1D}">
      <dgm:prSet/>
      <dgm:spPr/>
      <dgm:t>
        <a:bodyPr/>
        <a:lstStyle/>
        <a:p>
          <a:endParaRPr lang="en-GB"/>
        </a:p>
      </dgm:t>
    </dgm:pt>
    <dgm:pt modelId="{2F4050ED-B7DC-A24D-939F-582722A45A89}" type="sibTrans" cxnId="{1D8BC17A-1725-C248-A035-AA309A77BF1D}">
      <dgm:prSet/>
      <dgm:spPr/>
      <dgm:t>
        <a:bodyPr/>
        <a:lstStyle/>
        <a:p>
          <a:endParaRPr lang="en-GB"/>
        </a:p>
      </dgm:t>
    </dgm:pt>
    <dgm:pt modelId="{ACABAED4-B419-C44A-909A-8252A71B5B0D}" type="pres">
      <dgm:prSet presAssocID="{83D35E9F-9589-1F4A-81C2-B9BA9C445030}" presName="linearFlow" presStyleCnt="0">
        <dgm:presLayoutVars>
          <dgm:dir/>
          <dgm:resizeHandles val="exact"/>
        </dgm:presLayoutVars>
      </dgm:prSet>
      <dgm:spPr/>
    </dgm:pt>
    <dgm:pt modelId="{007A8088-E74B-4B43-8810-62DF7A90FC73}" type="pres">
      <dgm:prSet presAssocID="{71859EA8-4B74-2043-8D94-D7604D45E8C3}" presName="composite" presStyleCnt="0"/>
      <dgm:spPr/>
    </dgm:pt>
    <dgm:pt modelId="{B1A4784C-592F-CB49-B184-DF91D34ED9C1}" type="pres">
      <dgm:prSet presAssocID="{71859EA8-4B74-2043-8D94-D7604D45E8C3}" presName="imgShp" presStyleLbl="fgImgPlace1" presStyleIdx="0" presStyleCnt="3"/>
      <dgm:spPr/>
    </dgm:pt>
    <dgm:pt modelId="{368BB606-DAFD-9842-9E0E-0391B393C752}" type="pres">
      <dgm:prSet presAssocID="{71859EA8-4B74-2043-8D94-D7604D45E8C3}" presName="txShp" presStyleLbl="node1" presStyleIdx="0" presStyleCnt="3">
        <dgm:presLayoutVars>
          <dgm:bulletEnabled val="1"/>
        </dgm:presLayoutVars>
      </dgm:prSet>
      <dgm:spPr/>
    </dgm:pt>
    <dgm:pt modelId="{9FF263DC-2409-C746-B21B-7BA99900A7E1}" type="pres">
      <dgm:prSet presAssocID="{2F4050ED-B7DC-A24D-939F-582722A45A89}" presName="spacing" presStyleCnt="0"/>
      <dgm:spPr/>
    </dgm:pt>
    <dgm:pt modelId="{A4583AF2-E666-5041-904C-44313AF24BB7}" type="pres">
      <dgm:prSet presAssocID="{D19714E1-A40E-1046-BF79-CA448532785B}" presName="composite" presStyleCnt="0"/>
      <dgm:spPr/>
    </dgm:pt>
    <dgm:pt modelId="{269DAD38-8F13-5C40-89F6-73EF71581486}" type="pres">
      <dgm:prSet presAssocID="{D19714E1-A40E-1046-BF79-CA448532785B}" presName="imgShp" presStyleLbl="fgImgPlace1" presStyleIdx="1" presStyleCnt="3"/>
      <dgm:spPr/>
    </dgm:pt>
    <dgm:pt modelId="{1A10D134-D205-AA41-A420-AA4A5A7FB3C1}" type="pres">
      <dgm:prSet presAssocID="{D19714E1-A40E-1046-BF79-CA448532785B}" presName="txShp" presStyleLbl="node1" presStyleIdx="1" presStyleCnt="3" custLinFactNeighborY="-3462">
        <dgm:presLayoutVars>
          <dgm:bulletEnabled val="1"/>
        </dgm:presLayoutVars>
      </dgm:prSet>
      <dgm:spPr/>
    </dgm:pt>
    <dgm:pt modelId="{FEB674DD-E319-064A-BF25-3A7772B01C04}" type="pres">
      <dgm:prSet presAssocID="{923AC287-2B80-3449-84DD-CC7B61C2FF5B}" presName="spacing" presStyleCnt="0"/>
      <dgm:spPr/>
    </dgm:pt>
    <dgm:pt modelId="{C8616733-BE9E-2647-9911-422A81F988A9}" type="pres">
      <dgm:prSet presAssocID="{CE063CD5-2141-3543-95D3-B84103A5DED7}" presName="composite" presStyleCnt="0"/>
      <dgm:spPr/>
    </dgm:pt>
    <dgm:pt modelId="{72C9B691-21C6-2445-8732-D4D97E1D795A}" type="pres">
      <dgm:prSet presAssocID="{CE063CD5-2141-3543-95D3-B84103A5DED7}" presName="imgShp" presStyleLbl="fgImgPlace1" presStyleIdx="2" presStyleCnt="3"/>
      <dgm:spPr/>
    </dgm:pt>
    <dgm:pt modelId="{9C7626A2-0DFF-264A-B473-B29D362C7D60}" type="pres">
      <dgm:prSet presAssocID="{CE063CD5-2141-3543-95D3-B84103A5DED7}" presName="txShp" presStyleLbl="node1" presStyleIdx="2" presStyleCnt="3">
        <dgm:presLayoutVars>
          <dgm:bulletEnabled val="1"/>
        </dgm:presLayoutVars>
      </dgm:prSet>
      <dgm:spPr/>
    </dgm:pt>
  </dgm:ptLst>
  <dgm:cxnLst>
    <dgm:cxn modelId="{66510E1A-3F1E-884E-9C54-D3A1D1ECB11D}" type="presOf" srcId="{83D35E9F-9589-1F4A-81C2-B9BA9C445030}" destId="{ACABAED4-B419-C44A-909A-8252A71B5B0D}" srcOrd="0" destOrd="0" presId="urn:microsoft.com/office/officeart/2005/8/layout/vList3"/>
    <dgm:cxn modelId="{70831321-7505-DA4B-BC1D-2CC1E43BBE0D}" srcId="{83D35E9F-9589-1F4A-81C2-B9BA9C445030}" destId="{D19714E1-A40E-1046-BF79-CA448532785B}" srcOrd="1" destOrd="0" parTransId="{F3861997-3776-FE4B-A8DA-FEEE38D0B4E3}" sibTransId="{923AC287-2B80-3449-84DD-CC7B61C2FF5B}"/>
    <dgm:cxn modelId="{1D8BC17A-1725-C248-A035-AA309A77BF1D}" srcId="{83D35E9F-9589-1F4A-81C2-B9BA9C445030}" destId="{71859EA8-4B74-2043-8D94-D7604D45E8C3}" srcOrd="0" destOrd="0" parTransId="{4BC42B54-3568-7F4E-BD3C-A2D5916BE7FC}" sibTransId="{2F4050ED-B7DC-A24D-939F-582722A45A89}"/>
    <dgm:cxn modelId="{EE8492A9-8B43-274E-88C6-A105E9A5877F}" type="presOf" srcId="{71859EA8-4B74-2043-8D94-D7604D45E8C3}" destId="{368BB606-DAFD-9842-9E0E-0391B393C752}" srcOrd="0" destOrd="0" presId="urn:microsoft.com/office/officeart/2005/8/layout/vList3"/>
    <dgm:cxn modelId="{8EF022B6-FE51-A14A-97AC-C0CEA32CF336}" type="presOf" srcId="{CE063CD5-2141-3543-95D3-B84103A5DED7}" destId="{9C7626A2-0DFF-264A-B473-B29D362C7D60}" srcOrd="0" destOrd="0" presId="urn:microsoft.com/office/officeart/2005/8/layout/vList3"/>
    <dgm:cxn modelId="{1FF267DA-8CAE-0C47-8FC5-27646BC4D776}" srcId="{83D35E9F-9589-1F4A-81C2-B9BA9C445030}" destId="{CE063CD5-2141-3543-95D3-B84103A5DED7}" srcOrd="2" destOrd="0" parTransId="{3B5D7699-EC9D-C04B-B81A-F908E580074E}" sibTransId="{FB44E81D-14EE-9245-BEE2-5B80A192E811}"/>
    <dgm:cxn modelId="{907388EC-07DE-AB4C-915C-8642C53941AB}" type="presOf" srcId="{D19714E1-A40E-1046-BF79-CA448532785B}" destId="{1A10D134-D205-AA41-A420-AA4A5A7FB3C1}" srcOrd="0" destOrd="0" presId="urn:microsoft.com/office/officeart/2005/8/layout/vList3"/>
    <dgm:cxn modelId="{69655D88-6DA6-A442-BE23-628A5314944A}" type="presParOf" srcId="{ACABAED4-B419-C44A-909A-8252A71B5B0D}" destId="{007A8088-E74B-4B43-8810-62DF7A90FC73}" srcOrd="0" destOrd="0" presId="urn:microsoft.com/office/officeart/2005/8/layout/vList3"/>
    <dgm:cxn modelId="{70140C72-996A-2E47-B6C6-8BF109EC849D}" type="presParOf" srcId="{007A8088-E74B-4B43-8810-62DF7A90FC73}" destId="{B1A4784C-592F-CB49-B184-DF91D34ED9C1}" srcOrd="0" destOrd="0" presId="urn:microsoft.com/office/officeart/2005/8/layout/vList3"/>
    <dgm:cxn modelId="{A3D51E45-8B12-E14D-81E9-AAB09A1A5388}" type="presParOf" srcId="{007A8088-E74B-4B43-8810-62DF7A90FC73}" destId="{368BB606-DAFD-9842-9E0E-0391B393C752}" srcOrd="1" destOrd="0" presId="urn:microsoft.com/office/officeart/2005/8/layout/vList3"/>
    <dgm:cxn modelId="{A9E1C1FF-8E15-9C4D-83DC-DEB2F2791CFF}" type="presParOf" srcId="{ACABAED4-B419-C44A-909A-8252A71B5B0D}" destId="{9FF263DC-2409-C746-B21B-7BA99900A7E1}" srcOrd="1" destOrd="0" presId="urn:microsoft.com/office/officeart/2005/8/layout/vList3"/>
    <dgm:cxn modelId="{254D8A65-03F5-FB46-878C-0EE424486204}" type="presParOf" srcId="{ACABAED4-B419-C44A-909A-8252A71B5B0D}" destId="{A4583AF2-E666-5041-904C-44313AF24BB7}" srcOrd="2" destOrd="0" presId="urn:microsoft.com/office/officeart/2005/8/layout/vList3"/>
    <dgm:cxn modelId="{0FD41447-FCA3-A448-9AD6-A1F2A31D0259}" type="presParOf" srcId="{A4583AF2-E666-5041-904C-44313AF24BB7}" destId="{269DAD38-8F13-5C40-89F6-73EF71581486}" srcOrd="0" destOrd="0" presId="urn:microsoft.com/office/officeart/2005/8/layout/vList3"/>
    <dgm:cxn modelId="{73708A44-70B2-CF4F-849A-5EE2FE4B232F}" type="presParOf" srcId="{A4583AF2-E666-5041-904C-44313AF24BB7}" destId="{1A10D134-D205-AA41-A420-AA4A5A7FB3C1}" srcOrd="1" destOrd="0" presId="urn:microsoft.com/office/officeart/2005/8/layout/vList3"/>
    <dgm:cxn modelId="{BEAD3D05-9CBC-564D-8646-1BC236B151FD}" type="presParOf" srcId="{ACABAED4-B419-C44A-909A-8252A71B5B0D}" destId="{FEB674DD-E319-064A-BF25-3A7772B01C04}" srcOrd="3" destOrd="0" presId="urn:microsoft.com/office/officeart/2005/8/layout/vList3"/>
    <dgm:cxn modelId="{A039E78C-FA2C-DD44-A1E2-9A7A6FCD2839}" type="presParOf" srcId="{ACABAED4-B419-C44A-909A-8252A71B5B0D}" destId="{C8616733-BE9E-2647-9911-422A81F988A9}" srcOrd="4" destOrd="0" presId="urn:microsoft.com/office/officeart/2005/8/layout/vList3"/>
    <dgm:cxn modelId="{475968B5-8431-6E46-8161-47505F1ADE96}" type="presParOf" srcId="{C8616733-BE9E-2647-9911-422A81F988A9}" destId="{72C9B691-21C6-2445-8732-D4D97E1D795A}" srcOrd="0" destOrd="0" presId="urn:microsoft.com/office/officeart/2005/8/layout/vList3"/>
    <dgm:cxn modelId="{AF7A85F9-4D31-974C-9484-4D2F9227E1D0}" type="presParOf" srcId="{C8616733-BE9E-2647-9911-422A81F988A9}" destId="{9C7626A2-0DFF-264A-B473-B29D362C7D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BB606-DAFD-9842-9E0E-0391B393C752}">
      <dsp:nvSpPr>
        <dsp:cNvPr id="0" name=""/>
        <dsp:cNvSpPr/>
      </dsp:nvSpPr>
      <dsp:spPr>
        <a:xfrm rot="10800000">
          <a:off x="2063515" y="2994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Can we look at the variation within one group as well?</a:t>
          </a:r>
        </a:p>
      </dsp:txBody>
      <dsp:txXfrm rot="10800000">
        <a:off x="2360275" y="2994"/>
        <a:ext cx="6717524" cy="1187039"/>
      </dsp:txXfrm>
    </dsp:sp>
    <dsp:sp modelId="{B1A4784C-592F-CB49-B184-DF91D34ED9C1}">
      <dsp:nvSpPr>
        <dsp:cNvPr id="0" name=""/>
        <dsp:cNvSpPr/>
      </dsp:nvSpPr>
      <dsp:spPr>
        <a:xfrm>
          <a:off x="1469996" y="2994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0D134-D205-AA41-A420-AA4A5A7FB3C1}">
      <dsp:nvSpPr>
        <dsp:cNvPr id="0" name=""/>
        <dsp:cNvSpPr/>
      </dsp:nvSpPr>
      <dsp:spPr>
        <a:xfrm rot="10800000">
          <a:off x="2063515" y="1503278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Can we compare the difference in a more formal way?</a:t>
          </a:r>
          <a:endParaRPr lang="en-AU" sz="2700" kern="1200" dirty="0"/>
        </a:p>
      </dsp:txBody>
      <dsp:txXfrm rot="10800000">
        <a:off x="2360275" y="1503278"/>
        <a:ext cx="6717524" cy="1187039"/>
      </dsp:txXfrm>
    </dsp:sp>
    <dsp:sp modelId="{269DAD38-8F13-5C40-89F6-73EF71581486}">
      <dsp:nvSpPr>
        <dsp:cNvPr id="0" name=""/>
        <dsp:cNvSpPr/>
      </dsp:nvSpPr>
      <dsp:spPr>
        <a:xfrm>
          <a:off x="1469996" y="1544373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26A2-0DFF-264A-B473-B29D362C7D60}">
      <dsp:nvSpPr>
        <dsp:cNvPr id="0" name=""/>
        <dsp:cNvSpPr/>
      </dsp:nvSpPr>
      <dsp:spPr>
        <a:xfrm rot="10800000">
          <a:off x="2063515" y="3085752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Can we perform pairwise comparisons? (covered in next lecture) </a:t>
          </a:r>
          <a:endParaRPr lang="en-AU" sz="2700" kern="1200" dirty="0"/>
        </a:p>
      </dsp:txBody>
      <dsp:txXfrm rot="10800000">
        <a:off x="2360275" y="3085752"/>
        <a:ext cx="6717524" cy="1187039"/>
      </dsp:txXfrm>
    </dsp:sp>
    <dsp:sp modelId="{72C9B691-21C6-2445-8732-D4D97E1D795A}">
      <dsp:nvSpPr>
        <dsp:cNvPr id="0" name=""/>
        <dsp:cNvSpPr/>
      </dsp:nvSpPr>
      <dsp:spPr>
        <a:xfrm>
          <a:off x="1469996" y="3085752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94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6668-6857-41D1-917C-C91F2B9BDFA3}" type="datetime4">
              <a:rPr lang="en-AU" smtClean="0"/>
              <a:t>10 April 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2ABE8-A107-4F42-8B0F-CF779649CC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13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on the left, two columns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careful: it is about comparing the means, the variance of the mean,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5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p values for </a:t>
            </a:r>
            <a:r>
              <a:rPr lang="en-US" dirty="0" err="1"/>
              <a:t>pariwise</a:t>
            </a:r>
            <a:r>
              <a:rPr lang="en-US" dirty="0"/>
              <a:t> comparisons.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8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A8D6-DD04-4121-AB52-7892764D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08163"/>
            <a:ext cx="11129963" cy="1705058"/>
          </a:xfrm>
        </p:spPr>
        <p:txBody>
          <a:bodyPr lIns="152400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731043"/>
            <a:ext cx="11129962" cy="125574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10 April 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97E96B5-566D-1B21-7759-E0D120772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304BAB4-7D7F-5182-0097-8F845F7EFE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18" name="Picture 1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AAC792EF-6919-E5B2-9532-DF72B5B17A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7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10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16310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10 April 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1161209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  <p:pic>
        <p:nvPicPr>
          <p:cNvPr id="2" name="Picture 1" descr="A rainbow flag flying in the wind&#10;&#10;Description automatically generated">
            <a:extLst>
              <a:ext uri="{FF2B5EF4-FFF2-40B4-BE49-F238E27FC236}">
                <a16:creationId xmlns:a16="http://schemas.microsoft.com/office/drawing/2014/main" id="{5C8A4390-AC18-43C7-3276-2C1D5E5B9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10346" r="7263"/>
          <a:stretch/>
        </p:blipFill>
        <p:spPr>
          <a:xfrm rot="5400000">
            <a:off x="6760897" y="1426899"/>
            <a:ext cx="6858000" cy="40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0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health system&#10;&#10;Description automatically generated">
            <a:extLst>
              <a:ext uri="{FF2B5EF4-FFF2-40B4-BE49-F238E27FC236}">
                <a16:creationId xmlns:a16="http://schemas.microsoft.com/office/drawing/2014/main" id="{12C55E32-9E21-58D8-522B-EB6EA3A5D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5"/>
          <a:stretch/>
        </p:blipFill>
        <p:spPr>
          <a:xfrm>
            <a:off x="327099" y="297098"/>
            <a:ext cx="11664175" cy="62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055-909C-4D10-B577-5C357CE7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5D7F-6460-4E63-808F-E203E13C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AA5-3688-4F8D-ABE7-540EED3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0798211-CC58-4578-9C03-CE1E607ECC8E}" type="datetime4">
              <a:rPr lang="en-AU" smtClean="0"/>
              <a:pPr/>
              <a:t>10 April 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3924-F4D4-4CB2-BA5D-17ADC19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F54-D59E-49C9-B322-C7F875E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31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88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10 April 2024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073-121E-4421-BD82-4A12F143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BA97-DA9B-4182-BC9C-E815DF1C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5624"/>
            <a:ext cx="5715001" cy="43402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1469F-0306-46A5-B6F3-D59E9FFD9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402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7F62-37DF-429B-AE46-9F4C2E6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165850"/>
            <a:ext cx="2743200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F3AA9BC-A49C-4D67-95E1-D024E3DE84CA}" type="datetime4">
              <a:rPr lang="en-AU" smtClean="0"/>
              <a:pPr/>
              <a:t>10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CBC4A-F1D7-4C1E-9E6D-8EF537F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46BB-8C21-48D0-8E87-EE6EFD73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4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457038" cy="13684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AFC4-3CDE-4F38-A828-CA97CF4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90687"/>
            <a:ext cx="5692776" cy="8143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505D7-44D3-4AD3-9F33-BFC24D06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505076"/>
            <a:ext cx="5692776" cy="36607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7DB4F-A47D-4042-9DB6-443011144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692776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C4325-D6B5-4C45-8F6A-9FFBE35F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150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10 April 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2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5E95-B565-47B2-B52C-20DF9C7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B70E-C7C3-40D0-AC11-A81C3B6A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0F7B99D4-F4C6-41B2-937A-157F4137B9BB}" type="datetime4">
              <a:rPr lang="en-AU" smtClean="0"/>
              <a:pPr/>
              <a:t>10 April 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DC-C983-486B-A57E-2659634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CAC9-DDEF-4391-8B54-6A69A89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0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E14-4FA4-4026-93AD-9FF300DC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296863"/>
            <a:ext cx="9492692" cy="1331912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7388-906A-4F19-9B0B-5F279D25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808163"/>
            <a:ext cx="7431722" cy="406876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9E293-5065-49BF-9AB9-75A3BFC7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1808163"/>
            <a:ext cx="3932237" cy="4068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19E84-BB3A-4A03-B24E-A0D29A76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08C97AA8-AA28-410D-A3CA-FECDA8726715}" type="datetime4">
              <a:rPr lang="en-AU" smtClean="0"/>
              <a:t>10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DD9A-3AA9-4FBF-8019-6B381555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69F-F9A5-4203-9AB1-4E66F2D8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18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3F12-1BDB-44C8-9462-34E1E710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9568250" cy="1325563"/>
          </a:xfrm>
          <a:prstGeom prst="rect">
            <a:avLst/>
          </a:prstGeom>
        </p:spPr>
        <p:txBody>
          <a:bodyPr vert="horz" lIns="152400" tIns="152400" rIns="152400" bIns="1524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1318-10F0-4DAB-84CB-C299FCEBD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08162"/>
            <a:ext cx="11582402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E383C-2BB6-486E-9DDD-1905ACD94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188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C5D2AA0-A82C-4FAD-BB96-9D4617AD3337}" type="datetime4">
              <a:rPr lang="en-AU" smtClean="0"/>
              <a:t>10 April 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0CB2-F37B-41C7-AB8A-F2DAEE5E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880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8A2E-7A12-4977-8ED8-F11BC45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188074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7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E3A9A2EE-DA05-3DB4-56B4-DF0CD880F6E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4" y="779506"/>
            <a:ext cx="1734066" cy="3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0" r:id="rId4"/>
    <p:sldLayoutId id="214748366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62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1139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189">
          <p15:clr>
            <a:srgbClr val="F26B43"/>
          </p15:clr>
        </p15:guide>
        <p15:guide id="7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57BAB-7EAA-D48E-2CDB-B9D38F124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One-way ANOVA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DDCC05-D35B-A848-45DB-C779D679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 XX YY </a:t>
            </a:r>
          </a:p>
        </p:txBody>
      </p:sp>
    </p:spTree>
    <p:extLst>
      <p:ext uri="{BB962C8B-B14F-4D97-AF65-F5344CB8AC3E}">
        <p14:creationId xmlns:p14="http://schemas.microsoft.com/office/powerpoint/2010/main" val="166270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  <a:p>
            <a:r>
              <a:rPr lang="en-US" dirty="0"/>
              <a:t>Conceptually: Compare the variation for the means</a:t>
            </a:r>
          </a:p>
          <a:p>
            <a:pPr marL="0" indent="0">
              <a:buNone/>
            </a:pPr>
            <a:r>
              <a:rPr lang="en-US" dirty="0"/>
              <a:t>                          Total variation= Between group variation + Among group variation</a:t>
            </a:r>
          </a:p>
          <a:p>
            <a:r>
              <a:rPr lang="en-US" dirty="0"/>
              <a:t>We quantify this into the variance decomposition (more math later):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      Total sum of squares=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Between group sum of squares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0070C0"/>
                </a:solidFill>
              </a:rPr>
              <a:t>Within group sum of squares</a:t>
            </a:r>
          </a:p>
        </p:txBody>
      </p:sp>
    </p:spTree>
    <p:extLst>
      <p:ext uri="{BB962C8B-B14F-4D97-AF65-F5344CB8AC3E}">
        <p14:creationId xmlns:p14="http://schemas.microsoft.com/office/powerpoint/2010/main" val="169025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2AC7-B179-0A31-1D08-FBA80E08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71B8-3DB1-4128-B3D8-04373BDF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H0?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8F8D4-39AF-4268-72CE-9779BFE56A50}"/>
              </a:ext>
            </a:extLst>
          </p:cNvPr>
          <p:cNvSpPr txBox="1"/>
          <p:nvPr/>
        </p:nvSpPr>
        <p:spPr>
          <a:xfrm>
            <a:off x="646940" y="2388751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Check H0 for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7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2AC7-B179-0A31-1D08-FBA80E08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71B8-3DB1-4128-B3D8-04373BDF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H0?</a:t>
            </a:r>
          </a:p>
          <a:p>
            <a:endParaRPr lang="en-US" dirty="0"/>
          </a:p>
          <a:p>
            <a:r>
              <a:rPr lang="en-US" dirty="0"/>
              <a:t>What is the test statistics?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8F8D4-39AF-4268-72CE-9779BFE56A50}"/>
              </a:ext>
            </a:extLst>
          </p:cNvPr>
          <p:cNvSpPr txBox="1"/>
          <p:nvPr/>
        </p:nvSpPr>
        <p:spPr>
          <a:xfrm>
            <a:off x="646940" y="2388751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Check H0 for t-test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0714C-A2D3-4A6A-AF50-BAFD1C6DD37F}"/>
              </a:ext>
            </a:extLst>
          </p:cNvPr>
          <p:cNvSpPr txBox="1"/>
          <p:nvPr/>
        </p:nvSpPr>
        <p:spPr>
          <a:xfrm>
            <a:off x="1380172" y="4543503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Total sum of squares= 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Between group sum of squares </a:t>
            </a:r>
            <a:r>
              <a:rPr lang="en-US" sz="1800" dirty="0"/>
              <a:t>+ </a:t>
            </a:r>
            <a:r>
              <a:rPr lang="en-US" sz="1800" dirty="0">
                <a:solidFill>
                  <a:srgbClr val="0070C0"/>
                </a:solidFill>
              </a:rPr>
              <a:t>Within group sum of squares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D8955-AFBC-CCCA-6578-8A90373936C8}"/>
              </a:ext>
            </a:extLst>
          </p:cNvPr>
          <p:cNvSpPr txBox="1"/>
          <p:nvPr/>
        </p:nvSpPr>
        <p:spPr>
          <a:xfrm>
            <a:off x="646940" y="3325395"/>
            <a:ext cx="10668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Trick: </a:t>
            </a:r>
          </a:p>
          <a:p>
            <a:r>
              <a:rPr lang="en-US" dirty="0"/>
              <a:t>the distribution of the ratio of the mean square treatment (</a:t>
            </a:r>
            <a:r>
              <a:rPr lang="en-US" dirty="0">
                <a:solidFill>
                  <a:schemeClr val="bg2"/>
                </a:solidFill>
              </a:rPr>
              <a:t>between group, red</a:t>
            </a:r>
            <a:r>
              <a:rPr lang="en-US" dirty="0"/>
              <a:t>) to the mean square residual (</a:t>
            </a:r>
            <a:r>
              <a:rPr lang="en-US" dirty="0">
                <a:solidFill>
                  <a:srgbClr val="0070C0"/>
                </a:solidFill>
              </a:rPr>
              <a:t>within group, blue</a:t>
            </a:r>
            <a:r>
              <a:rPr lang="en-US" dirty="0"/>
              <a:t>) follows a F-distribution (F(g-1, N-g)) under the null hypothesis.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F6DDE-3691-3F3F-A7F4-D0CA6794A0F8}"/>
              </a:ext>
            </a:extLst>
          </p:cNvPr>
          <p:cNvSpPr txBox="1"/>
          <p:nvPr/>
        </p:nvSpPr>
        <p:spPr>
          <a:xfrm>
            <a:off x="2817010" y="5207613"/>
            <a:ext cx="7056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 is the number of groups, N is the 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257341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FC38-79DD-B712-01D9-A56714B3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E72E-B11E-650F-9CE4-56CF38353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358FB-724A-DC5E-3D65-BD8145A63B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the R output (you will see how to code later):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Hypothesis: </a:t>
            </a:r>
          </a:p>
          <a:p>
            <a:r>
              <a:rPr lang="en-US" dirty="0"/>
              <a:t>Calculation:</a:t>
            </a:r>
          </a:p>
          <a:p>
            <a:r>
              <a:rPr lang="en-US" dirty="0"/>
              <a:t>Test statistics:</a:t>
            </a:r>
          </a:p>
          <a:p>
            <a:r>
              <a:rPr lang="en-US" dirty="0"/>
              <a:t>Compare critical value and test statistics:</a:t>
            </a:r>
          </a:p>
          <a:p>
            <a:r>
              <a:rPr lang="en-US" dirty="0"/>
              <a:t>Draw conclusion: reject/do not reject H0 because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EEB98-63D8-B368-3B7D-ACCD67CC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2" y="2494210"/>
            <a:ext cx="5669117" cy="121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9ADFF-4552-FDB6-0AED-270665B6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168524"/>
            <a:ext cx="5732882" cy="33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FC38-79DD-B712-01D9-A56714B3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8E72E-B11E-650F-9CE4-56CF383535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Hypothesis: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0: </m:t>
                    </m:r>
                    <m:sSub>
                      <m:sSubPr>
                        <m:ctrlP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not all means are equal</a:t>
                </a:r>
                <a:endParaRPr lang="en-US" dirty="0"/>
              </a:p>
              <a:p>
                <a:r>
                  <a:rPr lang="en-US" dirty="0"/>
                  <a:t>Calculation: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Mean square treatment=0.2385/2; mean square residual=2.4474/21, remember that we have N=3*8=24, g=3</a:t>
                </a:r>
              </a:p>
              <a:p>
                <a:r>
                  <a:rPr lang="en-US" dirty="0"/>
                  <a:t>Test statistics: </a:t>
                </a:r>
                <a:r>
                  <a:rPr lang="en-US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F_obs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=0.1193/0.1165=1.023</a:t>
                </a:r>
              </a:p>
              <a:p>
                <a:r>
                  <a:rPr lang="en-US" dirty="0"/>
                  <a:t>Compare critical value and test statistics: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p-value=0.377</a:t>
                </a:r>
              </a:p>
              <a:p>
                <a:r>
                  <a:rPr lang="en-US" dirty="0"/>
                  <a:t>Draw conclusion: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do not reject H0 because 0.377&gt;0.05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8E72E-B11E-650F-9CE4-56CF38353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FEEB98-63D8-B368-3B7D-ACCD67CC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" y="1630363"/>
            <a:ext cx="7772400" cy="16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4C84-2BC0-C81A-5221-60197A64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BFFC6-7314-EB2D-DD36-5108757B77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89E1C-0A7B-81BF-42B9-005F5670FD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  <a:cs typeface="Calibri" panose="020F0502020204030204" pitchFamily="34" charset="0"/>
              </a:rPr>
              <a:t>HFpEF</a:t>
            </a:r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 (heart failure)</a:t>
            </a:r>
          </a:p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Goal: protein expression differences in two groups</a:t>
            </a: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302CF-0DF2-1F75-DFC3-B058ECAC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987128"/>
            <a:ext cx="5946287" cy="34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9F4-5C7B-AC8A-4FD8-F6D995F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F41D6-2119-7246-F5D3-4AB95C40B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Hypothesis: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0: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Check assumptions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Calculate sample mean and SD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Calculate T-statistics and </a:t>
                </a:r>
                <a:r>
                  <a:rPr lang="en-US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df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Compare critical value and  T-statistics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Draw conclusion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F41D6-2119-7246-F5D3-4AB95C40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F6B22F-E48D-19F5-7B71-B1AC9F8D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89" y="2997482"/>
            <a:ext cx="2512027" cy="1108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834C5-E9A9-F719-2A48-0BCF203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956" y="4050574"/>
            <a:ext cx="4383921" cy="915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CFBD3-F175-B299-C4C1-795FE3CFD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54" y="4966203"/>
            <a:ext cx="2413723" cy="5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EF84-53FE-EC5F-733F-328FAFCBA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if we develop a treatment for heart failure?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02447-3194-8123-E78E-5B044C533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D9FA-6C5D-6BDA-B593-1FB21B1C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groups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B806-C32C-A813-9460-4BFEB2C504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</a:rPr>
              <a:t>HFpEF</a:t>
            </a:r>
            <a:r>
              <a:rPr lang="en-AU" dirty="0">
                <a:ea typeface="Cambria Math" panose="02040503050406030204" pitchFamily="18" charset="0"/>
              </a:rPr>
              <a:t> (heart failure), 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8 mice with NR prevention (Nicotinamide </a:t>
            </a:r>
            <a:r>
              <a:rPr lang="en-AU" dirty="0" err="1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Ribosid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 treatment)</a:t>
            </a:r>
          </a:p>
          <a:p>
            <a:r>
              <a:rPr lang="en-AU" dirty="0">
                <a:ea typeface="Cambria Math" panose="02040503050406030204" pitchFamily="18" charset="0"/>
              </a:rPr>
              <a:t>Goal: protein expression differences in 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three</a:t>
            </a:r>
            <a:r>
              <a:rPr lang="en-AU" dirty="0">
                <a:ea typeface="Cambria Math" panose="02040503050406030204" pitchFamily="18" charset="0"/>
              </a:rPr>
              <a:t> groups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ED031-355C-A7D9-9C85-DE8C47E242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4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D9FA-6C5D-6BDA-B593-1FB21B1C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groups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B806-C32C-A813-9460-4BFEB2C504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ED031-355C-A7D9-9C85-DE8C47E242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</a:rPr>
              <a:t>HFpEF</a:t>
            </a:r>
            <a:r>
              <a:rPr lang="en-AU" dirty="0">
                <a:ea typeface="Cambria Math" panose="02040503050406030204" pitchFamily="18" charset="0"/>
              </a:rPr>
              <a:t> (heart failure), 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8 mice with NR prevention (Nicotinamide </a:t>
            </a:r>
            <a:r>
              <a:rPr lang="en-AU" dirty="0" err="1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Ribosid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 treatment)</a:t>
            </a:r>
          </a:p>
          <a:p>
            <a:r>
              <a:rPr lang="en-AU" dirty="0">
                <a:ea typeface="Cambria Math" panose="02040503050406030204" pitchFamily="18" charset="0"/>
              </a:rPr>
              <a:t>Goal: protein expression differences in 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three</a:t>
            </a:r>
            <a:r>
              <a:rPr lang="en-AU" dirty="0">
                <a:ea typeface="Cambria Math" panose="02040503050406030204" pitchFamily="18" charset="0"/>
              </a:rPr>
              <a:t> 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AECC-34E4-35CB-0350-3808C35F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5" y="2042794"/>
            <a:ext cx="5891425" cy="33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3B7968-D29A-C5C2-1EB9-8EB2FC53A6E1}"/>
              </a:ext>
            </a:extLst>
          </p:cNvPr>
          <p:cNvGraphicFramePr/>
          <p:nvPr/>
        </p:nvGraphicFramePr>
        <p:xfrm>
          <a:off x="901522" y="1291107"/>
          <a:ext cx="10547796" cy="4275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4C98B4-85BD-C8D2-C493-903723D39336}"/>
              </a:ext>
            </a:extLst>
          </p:cNvPr>
          <p:cNvSpPr txBox="1"/>
          <p:nvPr/>
        </p:nvSpPr>
        <p:spPr>
          <a:xfrm>
            <a:off x="2651760" y="164543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68E01-B40A-20EA-CD20-11B29180F2F9}"/>
              </a:ext>
            </a:extLst>
          </p:cNvPr>
          <p:cNvSpPr txBox="1"/>
          <p:nvPr/>
        </p:nvSpPr>
        <p:spPr>
          <a:xfrm>
            <a:off x="2663190" y="322658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0A70-F9C3-A6EE-DBCB-C4EAA81F7BFA}"/>
              </a:ext>
            </a:extLst>
          </p:cNvPr>
          <p:cNvSpPr txBox="1"/>
          <p:nvPr/>
        </p:nvSpPr>
        <p:spPr>
          <a:xfrm>
            <a:off x="2674620" y="472391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0828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</p:txBody>
      </p:sp>
    </p:spTree>
    <p:extLst>
      <p:ext uri="{BB962C8B-B14F-4D97-AF65-F5344CB8AC3E}">
        <p14:creationId xmlns:p14="http://schemas.microsoft.com/office/powerpoint/2010/main" val="208144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  <a:p>
            <a:r>
              <a:rPr lang="en-US" dirty="0"/>
              <a:t>Conceptually: Compare the variation for the means</a:t>
            </a:r>
          </a:p>
          <a:p>
            <a:pPr marL="0" indent="0">
              <a:buNone/>
            </a:pPr>
            <a:r>
              <a:rPr lang="en-US" dirty="0"/>
              <a:t>                          Total variation= Between group variation + Among group variation</a:t>
            </a:r>
          </a:p>
        </p:txBody>
      </p:sp>
    </p:spTree>
    <p:extLst>
      <p:ext uri="{BB962C8B-B14F-4D97-AF65-F5344CB8AC3E}">
        <p14:creationId xmlns:p14="http://schemas.microsoft.com/office/powerpoint/2010/main" val="124972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NRISE">
      <a:dk1>
        <a:srgbClr val="0B1213"/>
      </a:dk1>
      <a:lt1>
        <a:srgbClr val="FFFFFF"/>
      </a:lt1>
      <a:dk2>
        <a:srgbClr val="E12744"/>
      </a:dk2>
      <a:lt2>
        <a:srgbClr val="E12744"/>
      </a:lt2>
      <a:accent1>
        <a:srgbClr val="9A381E"/>
      </a:accent1>
      <a:accent2>
        <a:srgbClr val="D04500"/>
      </a:accent2>
      <a:accent3>
        <a:srgbClr val="E7C6B6"/>
      </a:accent3>
      <a:accent4>
        <a:srgbClr val="FFA204"/>
      </a:accent4>
      <a:accent5>
        <a:srgbClr val="FBCD3E"/>
      </a:accent5>
      <a:accent6>
        <a:srgbClr val="FFDC9E"/>
      </a:accent6>
      <a:hlink>
        <a:srgbClr val="006472"/>
      </a:hlink>
      <a:folHlink>
        <a:srgbClr val="AC1D43"/>
      </a:folHlink>
    </a:clrScheme>
    <a:fontScheme name="Murdoch Universit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F493F9E-4005-9A42-81AB-6691B495A20C}" vid="{CB5A09CC-DB10-AD45-8800-7953579CA7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8324FD755ED74C82073F86230DBEDB" ma:contentTypeVersion="2" ma:contentTypeDescription="Create a new document." ma:contentTypeScope="" ma:versionID="394edd83a3496f27d8d325a879b55867">
  <xsd:schema xmlns:xsd="http://www.w3.org/2001/XMLSchema" xmlns:xs="http://www.w3.org/2001/XMLSchema" xmlns:p="http://schemas.microsoft.com/office/2006/metadata/properties" xmlns:ns2="a7ddd883-43c7-4615-ab75-c9ff0fb11fdb" targetNamespace="http://schemas.microsoft.com/office/2006/metadata/properties" ma:root="true" ma:fieldsID="4d9d4dbc657ca5eeda82acfcaac76288" ns2:_="">
    <xsd:import namespace="a7ddd883-43c7-4615-ab75-c9ff0fb11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dd883-43c7-4615-ab75-c9ff0fb11f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CA5B8C-643B-4F1E-ADD6-8EC24B3EE718}">
  <ds:schemaRefs>
    <ds:schemaRef ds:uri="25443a19-9cc1-40af-b2ba-d23b359788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A1BD61-BBBA-410E-8640-085831E664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dd883-43c7-4615-ab75-c9ff0fb11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A2C56C-EF6D-4CC5-97D6-6426C281B1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</TotalTime>
  <Words>571</Words>
  <Application>Microsoft Macintosh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Office Theme</vt:lpstr>
      <vt:lpstr>One-way ANOVA </vt:lpstr>
      <vt:lpstr>Two-sample t-test</vt:lpstr>
      <vt:lpstr>Two-sample t-test</vt:lpstr>
      <vt:lpstr>What if we develop a treatment for heart failure? </vt:lpstr>
      <vt:lpstr>Three groups comparison</vt:lpstr>
      <vt:lpstr>Three groups comparison</vt:lpstr>
      <vt:lpstr>PowerPoint Presentation</vt:lpstr>
      <vt:lpstr>One-way ANOVA</vt:lpstr>
      <vt:lpstr>One-way ANOVA</vt:lpstr>
      <vt:lpstr>One-way ANOVA</vt:lpstr>
      <vt:lpstr>Perform the test</vt:lpstr>
      <vt:lpstr>Perform the test</vt:lpstr>
      <vt:lpstr>Your turn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</dc:title>
  <dc:creator>Yunwei Zhang</dc:creator>
  <cp:lastModifiedBy>Yunwei Zhang</cp:lastModifiedBy>
  <cp:revision>27</cp:revision>
  <dcterms:created xsi:type="dcterms:W3CDTF">2024-04-09T06:50:21Z</dcterms:created>
  <dcterms:modified xsi:type="dcterms:W3CDTF">2024-04-10T00:22:44Z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0x0101002F8324FD755ED74C82073F86230DBEDB</vt:lpwstr>
  </property>
</Properties>
</file>